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62" r:id="rId6"/>
    <p:sldId id="261" r:id="rId7"/>
    <p:sldId id="264"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83A55D-976E-481F-8196-F581FDDB311B}" v="756" dt="2020-09-16T13:38:24.466"/>
    <p1510:client id="{7EF63A31-7F5F-413F-B2DD-6D6297524622}" v="58" dt="2020-09-14T14:18:26.3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19" autoAdjust="0"/>
  </p:normalViewPr>
  <p:slideViewPr>
    <p:cSldViewPr snapToGrid="0">
      <p:cViewPr varScale="1">
        <p:scale>
          <a:sx n="86" d="100"/>
          <a:sy n="86" d="100"/>
        </p:scale>
        <p:origin x="42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05/8/layout/cycle2" loCatId="cycle" qsTypeId="urn:microsoft.com/office/officeart/2005/8/quickstyle/simple4"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r>
            <a:rPr lang="en-US" dirty="0"/>
            <a:t>SOCIAL</a:t>
          </a:r>
          <a:r>
            <a:rPr lang="en-US" baseline="0" dirty="0"/>
            <a:t> VALUES</a:t>
          </a:r>
          <a:endParaRPr lang="en-US" dirty="0"/>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rtl="0"/>
          <a:r>
            <a:rPr lang="en-US" dirty="0">
              <a:latin typeface="Century Gothic" panose="020F0302020204030204"/>
            </a:rPr>
            <a:t>MORAL VALUES</a:t>
          </a:r>
          <a:endParaRPr lang="en-US" dirty="0"/>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r>
            <a:rPr lang="en-US" dirty="0">
              <a:latin typeface="Century Gothic" panose="020F0302020204030204"/>
            </a:rPr>
            <a:t>ETHICAL</a:t>
          </a:r>
          <a:r>
            <a:rPr lang="en-US" dirty="0"/>
            <a:t> </a:t>
          </a:r>
          <a:r>
            <a:rPr lang="en-US" dirty="0">
              <a:latin typeface="Century Gothic" panose="020F0302020204030204"/>
            </a:rPr>
            <a:t>VALUES</a:t>
          </a:r>
          <a:endParaRPr lang="en-US" dirty="0"/>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CDC18DCD-FEFC-453B-A0BA-29084394CE50}">
      <dgm:prSet phldr="0"/>
      <dgm:spPr/>
      <dgm:t>
        <a:bodyPr/>
        <a:lstStyle/>
        <a:p>
          <a:pPr rtl="0"/>
          <a:r>
            <a:rPr lang="en-US" dirty="0">
              <a:latin typeface="Century Gothic" panose="020F0302020204030204"/>
            </a:rPr>
            <a:t>AESTHETIC VALUE</a:t>
          </a:r>
        </a:p>
      </dgm:t>
    </dgm:pt>
    <dgm:pt modelId="{2CE2C81F-A55A-4F98-B445-B3D149CF3DA9}" type="parTrans" cxnId="{A7BC9E24-4A6C-4575-8322-6A987F9098AE}">
      <dgm:prSet/>
      <dgm:spPr/>
    </dgm:pt>
    <dgm:pt modelId="{041CB2CE-B70B-4CF8-A38B-EA996F4407D4}" type="sibTrans" cxnId="{A7BC9E24-4A6C-4575-8322-6A987F9098AE}">
      <dgm:prSet/>
      <dgm:spPr/>
      <dgm:t>
        <a:bodyPr/>
        <a:lstStyle/>
        <a:p>
          <a:endParaRPr lang="en-US"/>
        </a:p>
      </dgm:t>
    </dgm:pt>
    <dgm:pt modelId="{4B84AD9E-8E64-4DBB-A5E9-2EF282B3E1A8}">
      <dgm:prSet phldr="0"/>
      <dgm:spPr/>
      <dgm:t>
        <a:bodyPr/>
        <a:lstStyle/>
        <a:p>
          <a:pPr rtl="0"/>
          <a:r>
            <a:rPr lang="en-US" dirty="0">
              <a:latin typeface="Century Gothic" panose="020F0302020204030204"/>
            </a:rPr>
            <a:t>PROFESSIONAL VALUE</a:t>
          </a:r>
        </a:p>
      </dgm:t>
    </dgm:pt>
    <dgm:pt modelId="{9753E775-05B9-46EA-91C5-6CC9D69A456C}" type="parTrans" cxnId="{93861673-326E-459E-8CC9-A839FD5AF8BD}">
      <dgm:prSet/>
      <dgm:spPr/>
    </dgm:pt>
    <dgm:pt modelId="{5244573D-38C5-472C-9571-E5340CAA25BE}" type="sibTrans" cxnId="{93861673-326E-459E-8CC9-A839FD5AF8BD}">
      <dgm:prSet/>
      <dgm:spPr/>
      <dgm:t>
        <a:bodyPr/>
        <a:lstStyle/>
        <a:p>
          <a:endParaRPr lang="en-US"/>
        </a:p>
      </dgm:t>
    </dgm:pt>
    <dgm:pt modelId="{855A48BB-8135-4491-9596-8AD1A67CA68C}" type="pres">
      <dgm:prSet presAssocID="{01A66772-F185-4D58-B8BB-E9370D7A7A2B}" presName="cycle" presStyleCnt="0">
        <dgm:presLayoutVars>
          <dgm:dir/>
          <dgm:resizeHandles val="exact"/>
        </dgm:presLayoutVars>
      </dgm:prSet>
      <dgm:spPr/>
    </dgm:pt>
    <dgm:pt modelId="{654E6B01-9DE2-4835-A5E4-04A9C08555E3}" type="pres">
      <dgm:prSet presAssocID="{40FC4FFE-8987-4A26-B7F4-8A516F18ADAE}" presName="node" presStyleLbl="node1" presStyleIdx="0" presStyleCnt="5">
        <dgm:presLayoutVars>
          <dgm:bulletEnabled val="1"/>
        </dgm:presLayoutVars>
      </dgm:prSet>
      <dgm:spPr/>
    </dgm:pt>
    <dgm:pt modelId="{387722B4-2BF8-46CB-A9FF-51EB83DE715E}" type="pres">
      <dgm:prSet presAssocID="{5B62599A-5C9B-48E7-896E-EA782AC60C8B}" presName="sibTrans" presStyleLbl="sibTrans2D1" presStyleIdx="0" presStyleCnt="5"/>
      <dgm:spPr/>
    </dgm:pt>
    <dgm:pt modelId="{63AD091F-BBD1-476F-8BBB-FB59863C1739}" type="pres">
      <dgm:prSet presAssocID="{5B62599A-5C9B-48E7-896E-EA782AC60C8B}" presName="connectorText" presStyleLbl="sibTrans2D1" presStyleIdx="0" presStyleCnt="5"/>
      <dgm:spPr/>
    </dgm:pt>
    <dgm:pt modelId="{65F39AB0-5484-4511-9AE0-CFA66F19C23B}" type="pres">
      <dgm:prSet presAssocID="{49225C73-1633-42F1-AB3B-7CB183E5F8B8}" presName="node" presStyleLbl="node1" presStyleIdx="1" presStyleCnt="5">
        <dgm:presLayoutVars>
          <dgm:bulletEnabled val="1"/>
        </dgm:presLayoutVars>
      </dgm:prSet>
      <dgm:spPr/>
    </dgm:pt>
    <dgm:pt modelId="{8A0B0277-3103-4A3B-B57E-E5EF1A20F80D}" type="pres">
      <dgm:prSet presAssocID="{9646853A-8964-4519-A5B1-0B7D18B2983D}" presName="sibTrans" presStyleLbl="sibTrans2D1" presStyleIdx="1" presStyleCnt="5"/>
      <dgm:spPr/>
    </dgm:pt>
    <dgm:pt modelId="{21748D9A-DB1F-4518-AFA6-879E7A8FBCCA}" type="pres">
      <dgm:prSet presAssocID="{9646853A-8964-4519-A5B1-0B7D18B2983D}" presName="connectorText" presStyleLbl="sibTrans2D1" presStyleIdx="1" presStyleCnt="5"/>
      <dgm:spPr/>
    </dgm:pt>
    <dgm:pt modelId="{DD73909A-5E6A-4738-9275-B2CDD8443365}" type="pres">
      <dgm:prSet presAssocID="{1C383F32-22E8-4F62-A3E0-BDC3D5F48992}" presName="node" presStyleLbl="node1" presStyleIdx="2" presStyleCnt="5">
        <dgm:presLayoutVars>
          <dgm:bulletEnabled val="1"/>
        </dgm:presLayoutVars>
      </dgm:prSet>
      <dgm:spPr/>
    </dgm:pt>
    <dgm:pt modelId="{0878DA1F-BF35-4A08-9644-49A0114F7050}" type="pres">
      <dgm:prSet presAssocID="{8500F72A-2C6D-4FDF-9C1D-CA691380EB0B}" presName="sibTrans" presStyleLbl="sibTrans2D1" presStyleIdx="2" presStyleCnt="5"/>
      <dgm:spPr/>
    </dgm:pt>
    <dgm:pt modelId="{30C63CA9-081C-47FA-A702-1434014E8EC4}" type="pres">
      <dgm:prSet presAssocID="{8500F72A-2C6D-4FDF-9C1D-CA691380EB0B}" presName="connectorText" presStyleLbl="sibTrans2D1" presStyleIdx="2" presStyleCnt="5"/>
      <dgm:spPr/>
    </dgm:pt>
    <dgm:pt modelId="{6272EB50-ED86-4B33-8434-AB292D7169B9}" type="pres">
      <dgm:prSet presAssocID="{CDC18DCD-FEFC-453B-A0BA-29084394CE50}" presName="node" presStyleLbl="node1" presStyleIdx="3" presStyleCnt="5">
        <dgm:presLayoutVars>
          <dgm:bulletEnabled val="1"/>
        </dgm:presLayoutVars>
      </dgm:prSet>
      <dgm:spPr/>
    </dgm:pt>
    <dgm:pt modelId="{82A3F976-AC93-4738-87FF-10930516B85B}" type="pres">
      <dgm:prSet presAssocID="{041CB2CE-B70B-4CF8-A38B-EA996F4407D4}" presName="sibTrans" presStyleLbl="sibTrans2D1" presStyleIdx="3" presStyleCnt="5"/>
      <dgm:spPr/>
    </dgm:pt>
    <dgm:pt modelId="{4DECBEEC-B3AB-45FE-BA2C-01C9FE1E3E90}" type="pres">
      <dgm:prSet presAssocID="{041CB2CE-B70B-4CF8-A38B-EA996F4407D4}" presName="connectorText" presStyleLbl="sibTrans2D1" presStyleIdx="3" presStyleCnt="5"/>
      <dgm:spPr/>
    </dgm:pt>
    <dgm:pt modelId="{9729C38F-CE94-4AB6-9769-02D0197AED49}" type="pres">
      <dgm:prSet presAssocID="{4B84AD9E-8E64-4DBB-A5E9-2EF282B3E1A8}" presName="node" presStyleLbl="node1" presStyleIdx="4" presStyleCnt="5">
        <dgm:presLayoutVars>
          <dgm:bulletEnabled val="1"/>
        </dgm:presLayoutVars>
      </dgm:prSet>
      <dgm:spPr/>
    </dgm:pt>
    <dgm:pt modelId="{8DD0B214-C50C-47D7-B323-5AA74416985A}" type="pres">
      <dgm:prSet presAssocID="{5244573D-38C5-472C-9571-E5340CAA25BE}" presName="sibTrans" presStyleLbl="sibTrans2D1" presStyleIdx="4" presStyleCnt="5"/>
      <dgm:spPr/>
    </dgm:pt>
    <dgm:pt modelId="{9CF9AA75-2118-4F11-8698-4AC35E9C4AB6}" type="pres">
      <dgm:prSet presAssocID="{5244573D-38C5-472C-9571-E5340CAA25BE}" presName="connectorText" presStyleLbl="sibTrans2D1" presStyleIdx="4" presStyleCnt="5"/>
      <dgm:spPr/>
    </dgm:pt>
  </dgm:ptLst>
  <dgm:cxnLst>
    <dgm:cxn modelId="{A9154303-8225-4248-91DC-1B0156A35F07}" srcId="{01A66772-F185-4D58-B8BB-E9370D7A7A2B}" destId="{49225C73-1633-42F1-AB3B-7CB183E5F8B8}" srcOrd="1" destOrd="0" parTransId="{1A0E2090-1D4F-438A-8766-B6030CE01ADD}" sibTransId="{9646853A-8964-4519-A5B1-0B7D18B2983D}"/>
    <dgm:cxn modelId="{A7BC9E24-4A6C-4575-8322-6A987F9098AE}" srcId="{01A66772-F185-4D58-B8BB-E9370D7A7A2B}" destId="{CDC18DCD-FEFC-453B-A0BA-29084394CE50}" srcOrd="3" destOrd="0" parTransId="{2CE2C81F-A55A-4F98-B445-B3D149CF3DA9}" sibTransId="{041CB2CE-B70B-4CF8-A38B-EA996F4407D4}"/>
    <dgm:cxn modelId="{75CB192A-B373-4EE2-9812-322A085193BE}" type="presOf" srcId="{4B84AD9E-8E64-4DBB-A5E9-2EF282B3E1A8}" destId="{9729C38F-CE94-4AB6-9769-02D0197AED49}" srcOrd="0" destOrd="0" presId="urn:microsoft.com/office/officeart/2005/8/layout/cycle2"/>
    <dgm:cxn modelId="{6AEFD764-91AE-454D-AFE0-2C7B58F2B31F}" type="presOf" srcId="{01A66772-F185-4D58-B8BB-E9370D7A7A2B}" destId="{855A48BB-8135-4491-9596-8AD1A67CA68C}" srcOrd="0" destOrd="0" presId="urn:microsoft.com/office/officeart/2005/8/layout/cycle2"/>
    <dgm:cxn modelId="{B0387548-E3CA-4283-89EA-D24D844E4472}" type="presOf" srcId="{5244573D-38C5-472C-9571-E5340CAA25BE}" destId="{9CF9AA75-2118-4F11-8698-4AC35E9C4AB6}" srcOrd="1" destOrd="0" presId="urn:microsoft.com/office/officeart/2005/8/layout/cycle2"/>
    <dgm:cxn modelId="{C7AD8469-3C68-4AF9-AB82-79B0043AA120}" srcId="{01A66772-F185-4D58-B8BB-E9370D7A7A2B}" destId="{40FC4FFE-8987-4A26-B7F4-8A516F18ADAE}" srcOrd="0" destOrd="0" parTransId="{CAD7EF86-FB23-41F6-BF42-040B36DEFDB1}" sibTransId="{5B62599A-5C9B-48E7-896E-EA782AC60C8B}"/>
    <dgm:cxn modelId="{C95A114F-8EE5-45E7-ADC0-0B121160B492}" type="presOf" srcId="{49225C73-1633-42F1-AB3B-7CB183E5F8B8}" destId="{65F39AB0-5484-4511-9AE0-CFA66F19C23B}" srcOrd="0" destOrd="0" presId="urn:microsoft.com/office/officeart/2005/8/layout/cycle2"/>
    <dgm:cxn modelId="{93861673-326E-459E-8CC9-A839FD5AF8BD}" srcId="{01A66772-F185-4D58-B8BB-E9370D7A7A2B}" destId="{4B84AD9E-8E64-4DBB-A5E9-2EF282B3E1A8}" srcOrd="4" destOrd="0" parTransId="{9753E775-05B9-46EA-91C5-6CC9D69A456C}" sibTransId="{5244573D-38C5-472C-9571-E5340CAA25BE}"/>
    <dgm:cxn modelId="{30BD6D7A-873A-415E-BA50-3BCE70A56AF7}" type="presOf" srcId="{8500F72A-2C6D-4FDF-9C1D-CA691380EB0B}" destId="{30C63CA9-081C-47FA-A702-1434014E8EC4}" srcOrd="1" destOrd="0" presId="urn:microsoft.com/office/officeart/2005/8/layout/cycle2"/>
    <dgm:cxn modelId="{89B7EF5A-09AE-4F23-B823-B408EC5F8E0E}" type="presOf" srcId="{041CB2CE-B70B-4CF8-A38B-EA996F4407D4}" destId="{4DECBEEC-B3AB-45FE-BA2C-01C9FE1E3E90}" srcOrd="1" destOrd="0" presId="urn:microsoft.com/office/officeart/2005/8/layout/cycle2"/>
    <dgm:cxn modelId="{ACE2097B-F04D-4A75-8CA7-62E14DCA0858}" type="presOf" srcId="{8500F72A-2C6D-4FDF-9C1D-CA691380EB0B}" destId="{0878DA1F-BF35-4A08-9644-49A0114F7050}" srcOrd="0" destOrd="0" presId="urn:microsoft.com/office/officeart/2005/8/layout/cycle2"/>
    <dgm:cxn modelId="{C4CCE57E-E871-46D6-BAD5-880252C95D22}" srcId="{01A66772-F185-4D58-B8BB-E9370D7A7A2B}" destId="{1C383F32-22E8-4F62-A3E0-BDC3D5F48992}" srcOrd="2" destOrd="0" parTransId="{A7920A2F-3244-4159-AF04-6A1D38B7B317}" sibTransId="{8500F72A-2C6D-4FDF-9C1D-CA691380EB0B}"/>
    <dgm:cxn modelId="{DC6CEE90-C059-4948-9EE7-F9CF27867A25}" type="presOf" srcId="{9646853A-8964-4519-A5B1-0B7D18B2983D}" destId="{21748D9A-DB1F-4518-AFA6-879E7A8FBCCA}" srcOrd="1" destOrd="0" presId="urn:microsoft.com/office/officeart/2005/8/layout/cycle2"/>
    <dgm:cxn modelId="{AF690DA4-777A-40B5-A9AA-40E7466CA168}" type="presOf" srcId="{40FC4FFE-8987-4A26-B7F4-8A516F18ADAE}" destId="{654E6B01-9DE2-4835-A5E4-04A9C08555E3}" srcOrd="0" destOrd="0" presId="urn:microsoft.com/office/officeart/2005/8/layout/cycle2"/>
    <dgm:cxn modelId="{D35BFEB1-5113-420D-AD7D-55A0BF3F1CCC}" type="presOf" srcId="{5B62599A-5C9B-48E7-896E-EA782AC60C8B}" destId="{387722B4-2BF8-46CB-A9FF-51EB83DE715E}" srcOrd="0" destOrd="0" presId="urn:microsoft.com/office/officeart/2005/8/layout/cycle2"/>
    <dgm:cxn modelId="{C4C6DEC8-046A-4443-8965-B3C35F8C150D}" type="presOf" srcId="{1C383F32-22E8-4F62-A3E0-BDC3D5F48992}" destId="{DD73909A-5E6A-4738-9275-B2CDD8443365}" srcOrd="0" destOrd="0" presId="urn:microsoft.com/office/officeart/2005/8/layout/cycle2"/>
    <dgm:cxn modelId="{5C7253C9-A42B-40B9-BF5E-B5A7FF20A8A7}" type="presOf" srcId="{9646853A-8964-4519-A5B1-0B7D18B2983D}" destId="{8A0B0277-3103-4A3B-B57E-E5EF1A20F80D}" srcOrd="0" destOrd="0" presId="urn:microsoft.com/office/officeart/2005/8/layout/cycle2"/>
    <dgm:cxn modelId="{124AE5CA-04D6-4B4E-B3F4-CCAF2E6350CF}" type="presOf" srcId="{5244573D-38C5-472C-9571-E5340CAA25BE}" destId="{8DD0B214-C50C-47D7-B323-5AA74416985A}" srcOrd="0" destOrd="0" presId="urn:microsoft.com/office/officeart/2005/8/layout/cycle2"/>
    <dgm:cxn modelId="{5814F9DD-C34C-41B9-966B-842961293FCF}" type="presOf" srcId="{5B62599A-5C9B-48E7-896E-EA782AC60C8B}" destId="{63AD091F-BBD1-476F-8BBB-FB59863C1739}" srcOrd="1" destOrd="0" presId="urn:microsoft.com/office/officeart/2005/8/layout/cycle2"/>
    <dgm:cxn modelId="{23DA57E6-2C5C-460D-A8D5-8EAAC4801E31}" type="presOf" srcId="{041CB2CE-B70B-4CF8-A38B-EA996F4407D4}" destId="{82A3F976-AC93-4738-87FF-10930516B85B}" srcOrd="0" destOrd="0" presId="urn:microsoft.com/office/officeart/2005/8/layout/cycle2"/>
    <dgm:cxn modelId="{1E1E27E7-2D31-4C31-B8D7-C9F433C9E0CD}" type="presOf" srcId="{CDC18DCD-FEFC-453B-A0BA-29084394CE50}" destId="{6272EB50-ED86-4B33-8434-AB292D7169B9}" srcOrd="0" destOrd="0" presId="urn:microsoft.com/office/officeart/2005/8/layout/cycle2"/>
    <dgm:cxn modelId="{83979271-E274-456F-A271-F4A30FB7135A}" type="presParOf" srcId="{855A48BB-8135-4491-9596-8AD1A67CA68C}" destId="{654E6B01-9DE2-4835-A5E4-04A9C08555E3}" srcOrd="0" destOrd="0" presId="urn:microsoft.com/office/officeart/2005/8/layout/cycle2"/>
    <dgm:cxn modelId="{D2C6EBE1-9CB6-4A1E-87F3-8833FDD8C1A1}" type="presParOf" srcId="{855A48BB-8135-4491-9596-8AD1A67CA68C}" destId="{387722B4-2BF8-46CB-A9FF-51EB83DE715E}" srcOrd="1" destOrd="0" presId="urn:microsoft.com/office/officeart/2005/8/layout/cycle2"/>
    <dgm:cxn modelId="{6C2A4FEE-E007-457F-9BCC-052F0DE6EB94}" type="presParOf" srcId="{387722B4-2BF8-46CB-A9FF-51EB83DE715E}" destId="{63AD091F-BBD1-476F-8BBB-FB59863C1739}" srcOrd="0" destOrd="0" presId="urn:microsoft.com/office/officeart/2005/8/layout/cycle2"/>
    <dgm:cxn modelId="{DA1CDCE1-C222-482F-A882-F7905D3251C4}" type="presParOf" srcId="{855A48BB-8135-4491-9596-8AD1A67CA68C}" destId="{65F39AB0-5484-4511-9AE0-CFA66F19C23B}" srcOrd="2" destOrd="0" presId="urn:microsoft.com/office/officeart/2005/8/layout/cycle2"/>
    <dgm:cxn modelId="{A0A1A053-1964-42CE-B439-A99B150D2235}" type="presParOf" srcId="{855A48BB-8135-4491-9596-8AD1A67CA68C}" destId="{8A0B0277-3103-4A3B-B57E-E5EF1A20F80D}" srcOrd="3" destOrd="0" presId="urn:microsoft.com/office/officeart/2005/8/layout/cycle2"/>
    <dgm:cxn modelId="{C3A434FB-F6EF-47FD-9A88-BA7E6142400E}" type="presParOf" srcId="{8A0B0277-3103-4A3B-B57E-E5EF1A20F80D}" destId="{21748D9A-DB1F-4518-AFA6-879E7A8FBCCA}" srcOrd="0" destOrd="0" presId="urn:microsoft.com/office/officeart/2005/8/layout/cycle2"/>
    <dgm:cxn modelId="{0E94F553-9CA7-4DEC-8851-A62403C69E5F}" type="presParOf" srcId="{855A48BB-8135-4491-9596-8AD1A67CA68C}" destId="{DD73909A-5E6A-4738-9275-B2CDD8443365}" srcOrd="4" destOrd="0" presId="urn:microsoft.com/office/officeart/2005/8/layout/cycle2"/>
    <dgm:cxn modelId="{267A3C6A-32A1-4541-B71D-9F421C02573E}" type="presParOf" srcId="{855A48BB-8135-4491-9596-8AD1A67CA68C}" destId="{0878DA1F-BF35-4A08-9644-49A0114F7050}" srcOrd="5" destOrd="0" presId="urn:microsoft.com/office/officeart/2005/8/layout/cycle2"/>
    <dgm:cxn modelId="{7886EF65-2444-4E43-910A-0F3B3A82C19C}" type="presParOf" srcId="{0878DA1F-BF35-4A08-9644-49A0114F7050}" destId="{30C63CA9-081C-47FA-A702-1434014E8EC4}" srcOrd="0" destOrd="0" presId="urn:microsoft.com/office/officeart/2005/8/layout/cycle2"/>
    <dgm:cxn modelId="{8AAD192C-85AF-40F9-BB18-107CFC5E9EF4}" type="presParOf" srcId="{855A48BB-8135-4491-9596-8AD1A67CA68C}" destId="{6272EB50-ED86-4B33-8434-AB292D7169B9}" srcOrd="6" destOrd="0" presId="urn:microsoft.com/office/officeart/2005/8/layout/cycle2"/>
    <dgm:cxn modelId="{68E4D4C0-DB71-44AD-8C05-AE34DF103F11}" type="presParOf" srcId="{855A48BB-8135-4491-9596-8AD1A67CA68C}" destId="{82A3F976-AC93-4738-87FF-10930516B85B}" srcOrd="7" destOrd="0" presId="urn:microsoft.com/office/officeart/2005/8/layout/cycle2"/>
    <dgm:cxn modelId="{890E164E-EFA7-4A08-859C-990F0FA1230C}" type="presParOf" srcId="{82A3F976-AC93-4738-87FF-10930516B85B}" destId="{4DECBEEC-B3AB-45FE-BA2C-01C9FE1E3E90}" srcOrd="0" destOrd="0" presId="urn:microsoft.com/office/officeart/2005/8/layout/cycle2"/>
    <dgm:cxn modelId="{DF0A7EAE-74EF-45B2-B085-8AF10B886FE9}" type="presParOf" srcId="{855A48BB-8135-4491-9596-8AD1A67CA68C}" destId="{9729C38F-CE94-4AB6-9769-02D0197AED49}" srcOrd="8" destOrd="0" presId="urn:microsoft.com/office/officeart/2005/8/layout/cycle2"/>
    <dgm:cxn modelId="{084A5EE9-F14C-4D23-A503-87F0F28949E4}" type="presParOf" srcId="{855A48BB-8135-4491-9596-8AD1A67CA68C}" destId="{8DD0B214-C50C-47D7-B323-5AA74416985A}" srcOrd="9" destOrd="0" presId="urn:microsoft.com/office/officeart/2005/8/layout/cycle2"/>
    <dgm:cxn modelId="{D8C350B9-6D9C-424C-A66A-86F75EFF7323}" type="presParOf" srcId="{8DD0B214-C50C-47D7-B323-5AA74416985A}" destId="{9CF9AA75-2118-4F11-8698-4AC35E9C4AB6}"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4E6B01-9DE2-4835-A5E4-04A9C08555E3}">
      <dsp:nvSpPr>
        <dsp:cNvPr id="0" name=""/>
        <dsp:cNvSpPr/>
      </dsp:nvSpPr>
      <dsp:spPr>
        <a:xfrm>
          <a:off x="4622048" y="526"/>
          <a:ext cx="1403771" cy="1403771"/>
        </a:xfrm>
        <a:prstGeom prst="ellipse">
          <a:avLst/>
        </a:prstGeom>
        <a:gradFill rotWithShape="0">
          <a:gsLst>
            <a:gs pos="0">
              <a:schemeClr val="bg1">
                <a:hueOff val="0"/>
                <a:satOff val="0"/>
                <a:lumOff val="0"/>
                <a:alphaOff val="0"/>
                <a:satMod val="100000"/>
                <a:lumMod val="100000"/>
              </a:schemeClr>
            </a:gs>
            <a:gs pos="50000">
              <a:schemeClr val="bg1">
                <a:hueOff val="0"/>
                <a:satOff val="0"/>
                <a:lumOff val="0"/>
                <a:alphaOff val="0"/>
                <a:shade val="99000"/>
                <a:satMod val="105000"/>
                <a:lumMod val="100000"/>
              </a:schemeClr>
            </a:gs>
            <a:gs pos="100000">
              <a:schemeClr val="bg1">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t>SOCIAL</a:t>
          </a:r>
          <a:r>
            <a:rPr lang="en-US" sz="1000" kern="1200" baseline="0" dirty="0"/>
            <a:t> VALUES</a:t>
          </a:r>
          <a:endParaRPr lang="en-US" sz="1000" kern="1200" dirty="0"/>
        </a:p>
      </dsp:txBody>
      <dsp:txXfrm>
        <a:off x="4827626" y="206104"/>
        <a:ext cx="992615" cy="992615"/>
      </dsp:txXfrm>
    </dsp:sp>
    <dsp:sp modelId="{387722B4-2BF8-46CB-A9FF-51EB83DE715E}">
      <dsp:nvSpPr>
        <dsp:cNvPr id="0" name=""/>
        <dsp:cNvSpPr/>
      </dsp:nvSpPr>
      <dsp:spPr>
        <a:xfrm rot="2160000">
          <a:off x="5981228" y="1078297"/>
          <a:ext cx="372227" cy="473772"/>
        </a:xfrm>
        <a:prstGeom prst="rightArrow">
          <a:avLst>
            <a:gd name="adj1" fmla="val 60000"/>
            <a:gd name="adj2" fmla="val 50000"/>
          </a:avLst>
        </a:prstGeom>
        <a:gradFill rotWithShape="0">
          <a:gsLst>
            <a:gs pos="0">
              <a:schemeClr val="accent2">
                <a:hueOff val="0"/>
                <a:satOff val="0"/>
                <a:lumOff val="0"/>
                <a:alphaOff val="0"/>
                <a:satMod val="100000"/>
                <a:lumMod val="100000"/>
              </a:schemeClr>
            </a:gs>
            <a:gs pos="50000">
              <a:schemeClr val="accent2">
                <a:hueOff val="0"/>
                <a:satOff val="0"/>
                <a:lumOff val="0"/>
                <a:alphaOff val="0"/>
                <a:shade val="99000"/>
                <a:satMod val="105000"/>
                <a:lumMod val="100000"/>
              </a:schemeClr>
            </a:gs>
            <a:gs pos="100000">
              <a:schemeClr val="accent2">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5991891" y="1140233"/>
        <a:ext cx="260559" cy="284264"/>
      </dsp:txXfrm>
    </dsp:sp>
    <dsp:sp modelId="{65F39AB0-5484-4511-9AE0-CFA66F19C23B}">
      <dsp:nvSpPr>
        <dsp:cNvPr id="0" name=""/>
        <dsp:cNvSpPr/>
      </dsp:nvSpPr>
      <dsp:spPr>
        <a:xfrm>
          <a:off x="6325909" y="1238453"/>
          <a:ext cx="1403771" cy="1403771"/>
        </a:xfrm>
        <a:prstGeom prst="ellipse">
          <a:avLst/>
        </a:prstGeom>
        <a:gradFill rotWithShape="0">
          <a:gsLst>
            <a:gs pos="0">
              <a:schemeClr val="bg1">
                <a:hueOff val="0"/>
                <a:satOff val="0"/>
                <a:lumOff val="0"/>
                <a:alphaOff val="0"/>
                <a:satMod val="100000"/>
                <a:lumMod val="100000"/>
              </a:schemeClr>
            </a:gs>
            <a:gs pos="50000">
              <a:schemeClr val="bg1">
                <a:hueOff val="0"/>
                <a:satOff val="0"/>
                <a:lumOff val="0"/>
                <a:alphaOff val="0"/>
                <a:shade val="99000"/>
                <a:satMod val="105000"/>
                <a:lumMod val="100000"/>
              </a:schemeClr>
            </a:gs>
            <a:gs pos="100000">
              <a:schemeClr val="bg1">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rtl="0">
            <a:lnSpc>
              <a:spcPct val="90000"/>
            </a:lnSpc>
            <a:spcBef>
              <a:spcPct val="0"/>
            </a:spcBef>
            <a:spcAft>
              <a:spcPct val="35000"/>
            </a:spcAft>
            <a:buNone/>
          </a:pPr>
          <a:r>
            <a:rPr lang="en-US" sz="1000" kern="1200" dirty="0">
              <a:latin typeface="Century Gothic" panose="020F0302020204030204"/>
            </a:rPr>
            <a:t>MORAL VALUES</a:t>
          </a:r>
          <a:endParaRPr lang="en-US" sz="1000" kern="1200" dirty="0"/>
        </a:p>
      </dsp:txBody>
      <dsp:txXfrm>
        <a:off x="6531487" y="1444031"/>
        <a:ext cx="992615" cy="992615"/>
      </dsp:txXfrm>
    </dsp:sp>
    <dsp:sp modelId="{8A0B0277-3103-4A3B-B57E-E5EF1A20F80D}">
      <dsp:nvSpPr>
        <dsp:cNvPr id="0" name=""/>
        <dsp:cNvSpPr/>
      </dsp:nvSpPr>
      <dsp:spPr>
        <a:xfrm rot="6480000">
          <a:off x="6519528" y="2694937"/>
          <a:ext cx="372227" cy="473772"/>
        </a:xfrm>
        <a:prstGeom prst="rightArrow">
          <a:avLst>
            <a:gd name="adj1" fmla="val 60000"/>
            <a:gd name="adj2" fmla="val 50000"/>
          </a:avLst>
        </a:prstGeom>
        <a:gradFill rotWithShape="0">
          <a:gsLst>
            <a:gs pos="0">
              <a:schemeClr val="accent3">
                <a:hueOff val="0"/>
                <a:satOff val="0"/>
                <a:lumOff val="0"/>
                <a:alphaOff val="0"/>
                <a:satMod val="100000"/>
                <a:lumMod val="100000"/>
              </a:schemeClr>
            </a:gs>
            <a:gs pos="50000">
              <a:schemeClr val="accent3">
                <a:hueOff val="0"/>
                <a:satOff val="0"/>
                <a:lumOff val="0"/>
                <a:alphaOff val="0"/>
                <a:shade val="99000"/>
                <a:satMod val="105000"/>
                <a:lumMod val="100000"/>
              </a:schemeClr>
            </a:gs>
            <a:gs pos="100000">
              <a:schemeClr val="accent3">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rot="10800000">
        <a:off x="6592616" y="2736590"/>
        <a:ext cx="260559" cy="284264"/>
      </dsp:txXfrm>
    </dsp:sp>
    <dsp:sp modelId="{DD73909A-5E6A-4738-9275-B2CDD8443365}">
      <dsp:nvSpPr>
        <dsp:cNvPr id="0" name=""/>
        <dsp:cNvSpPr/>
      </dsp:nvSpPr>
      <dsp:spPr>
        <a:xfrm>
          <a:off x="5675092" y="3241461"/>
          <a:ext cx="1403771" cy="1403771"/>
        </a:xfrm>
        <a:prstGeom prst="ellipse">
          <a:avLst/>
        </a:prstGeom>
        <a:gradFill rotWithShape="0">
          <a:gsLst>
            <a:gs pos="0">
              <a:schemeClr val="bg1">
                <a:hueOff val="0"/>
                <a:satOff val="0"/>
                <a:lumOff val="0"/>
                <a:alphaOff val="0"/>
                <a:satMod val="100000"/>
                <a:lumMod val="100000"/>
              </a:schemeClr>
            </a:gs>
            <a:gs pos="50000">
              <a:schemeClr val="bg1">
                <a:hueOff val="0"/>
                <a:satOff val="0"/>
                <a:lumOff val="0"/>
                <a:alphaOff val="0"/>
                <a:shade val="99000"/>
                <a:satMod val="105000"/>
                <a:lumMod val="100000"/>
              </a:schemeClr>
            </a:gs>
            <a:gs pos="100000">
              <a:schemeClr val="bg1">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latin typeface="Century Gothic" panose="020F0302020204030204"/>
            </a:rPr>
            <a:t>ETHICAL</a:t>
          </a:r>
          <a:r>
            <a:rPr lang="en-US" sz="1000" kern="1200" dirty="0"/>
            <a:t> </a:t>
          </a:r>
          <a:r>
            <a:rPr lang="en-US" sz="1000" kern="1200" dirty="0">
              <a:latin typeface="Century Gothic" panose="020F0302020204030204"/>
            </a:rPr>
            <a:t>VALUES</a:t>
          </a:r>
          <a:endParaRPr lang="en-US" sz="1000" kern="1200" dirty="0"/>
        </a:p>
      </dsp:txBody>
      <dsp:txXfrm>
        <a:off x="5880670" y="3447039"/>
        <a:ext cx="992615" cy="992615"/>
      </dsp:txXfrm>
    </dsp:sp>
    <dsp:sp modelId="{0878DA1F-BF35-4A08-9644-49A0114F7050}">
      <dsp:nvSpPr>
        <dsp:cNvPr id="0" name=""/>
        <dsp:cNvSpPr/>
      </dsp:nvSpPr>
      <dsp:spPr>
        <a:xfrm rot="10800000">
          <a:off x="5148355" y="3706461"/>
          <a:ext cx="372227" cy="473772"/>
        </a:xfrm>
        <a:prstGeom prst="rightArrow">
          <a:avLst>
            <a:gd name="adj1" fmla="val 60000"/>
            <a:gd name="adj2" fmla="val 50000"/>
          </a:avLst>
        </a:prstGeom>
        <a:gradFill rotWithShape="0">
          <a:gsLst>
            <a:gs pos="0">
              <a:schemeClr val="accent4">
                <a:hueOff val="0"/>
                <a:satOff val="0"/>
                <a:lumOff val="0"/>
                <a:alphaOff val="0"/>
                <a:satMod val="100000"/>
                <a:lumMod val="100000"/>
              </a:schemeClr>
            </a:gs>
            <a:gs pos="50000">
              <a:schemeClr val="accent4">
                <a:hueOff val="0"/>
                <a:satOff val="0"/>
                <a:lumOff val="0"/>
                <a:alphaOff val="0"/>
                <a:shade val="99000"/>
                <a:satMod val="105000"/>
                <a:lumMod val="100000"/>
              </a:schemeClr>
            </a:gs>
            <a:gs pos="100000">
              <a:schemeClr val="accent4">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rot="10800000">
        <a:off x="5260023" y="3801215"/>
        <a:ext cx="260559" cy="284264"/>
      </dsp:txXfrm>
    </dsp:sp>
    <dsp:sp modelId="{6272EB50-ED86-4B33-8434-AB292D7169B9}">
      <dsp:nvSpPr>
        <dsp:cNvPr id="0" name=""/>
        <dsp:cNvSpPr/>
      </dsp:nvSpPr>
      <dsp:spPr>
        <a:xfrm>
          <a:off x="3569004" y="3241461"/>
          <a:ext cx="1403771" cy="1403771"/>
        </a:xfrm>
        <a:prstGeom prst="ellipse">
          <a:avLst/>
        </a:prstGeom>
        <a:gradFill rotWithShape="0">
          <a:gsLst>
            <a:gs pos="0">
              <a:schemeClr val="bg1">
                <a:hueOff val="0"/>
                <a:satOff val="0"/>
                <a:lumOff val="0"/>
                <a:alphaOff val="0"/>
                <a:satMod val="100000"/>
                <a:lumMod val="100000"/>
              </a:schemeClr>
            </a:gs>
            <a:gs pos="50000">
              <a:schemeClr val="bg1">
                <a:hueOff val="0"/>
                <a:satOff val="0"/>
                <a:lumOff val="0"/>
                <a:alphaOff val="0"/>
                <a:shade val="99000"/>
                <a:satMod val="105000"/>
                <a:lumMod val="100000"/>
              </a:schemeClr>
            </a:gs>
            <a:gs pos="100000">
              <a:schemeClr val="bg1">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rtl="0">
            <a:lnSpc>
              <a:spcPct val="90000"/>
            </a:lnSpc>
            <a:spcBef>
              <a:spcPct val="0"/>
            </a:spcBef>
            <a:spcAft>
              <a:spcPct val="35000"/>
            </a:spcAft>
            <a:buNone/>
          </a:pPr>
          <a:r>
            <a:rPr lang="en-US" sz="1000" kern="1200" dirty="0">
              <a:latin typeface="Century Gothic" panose="020F0302020204030204"/>
            </a:rPr>
            <a:t>AESTHETIC VALUE</a:t>
          </a:r>
        </a:p>
      </dsp:txBody>
      <dsp:txXfrm>
        <a:off x="3774582" y="3447039"/>
        <a:ext cx="992615" cy="992615"/>
      </dsp:txXfrm>
    </dsp:sp>
    <dsp:sp modelId="{82A3F976-AC93-4738-87FF-10930516B85B}">
      <dsp:nvSpPr>
        <dsp:cNvPr id="0" name=""/>
        <dsp:cNvSpPr/>
      </dsp:nvSpPr>
      <dsp:spPr>
        <a:xfrm rot="15120000">
          <a:off x="3762624" y="2714976"/>
          <a:ext cx="372227" cy="473772"/>
        </a:xfrm>
        <a:prstGeom prst="rightArrow">
          <a:avLst>
            <a:gd name="adj1" fmla="val 60000"/>
            <a:gd name="adj2" fmla="val 50000"/>
          </a:avLst>
        </a:prstGeom>
        <a:gradFill rotWithShape="0">
          <a:gsLst>
            <a:gs pos="0">
              <a:schemeClr val="accent5">
                <a:hueOff val="0"/>
                <a:satOff val="0"/>
                <a:lumOff val="0"/>
                <a:alphaOff val="0"/>
                <a:satMod val="100000"/>
                <a:lumMod val="100000"/>
              </a:schemeClr>
            </a:gs>
            <a:gs pos="50000">
              <a:schemeClr val="accent5">
                <a:hueOff val="0"/>
                <a:satOff val="0"/>
                <a:lumOff val="0"/>
                <a:alphaOff val="0"/>
                <a:shade val="99000"/>
                <a:satMod val="105000"/>
                <a:lumMod val="100000"/>
              </a:schemeClr>
            </a:gs>
            <a:gs pos="100000">
              <a:schemeClr val="accent5">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rot="10800000">
        <a:off x="3835712" y="2862831"/>
        <a:ext cx="260559" cy="284264"/>
      </dsp:txXfrm>
    </dsp:sp>
    <dsp:sp modelId="{9729C38F-CE94-4AB6-9769-02D0197AED49}">
      <dsp:nvSpPr>
        <dsp:cNvPr id="0" name=""/>
        <dsp:cNvSpPr/>
      </dsp:nvSpPr>
      <dsp:spPr>
        <a:xfrm>
          <a:off x="2918188" y="1238453"/>
          <a:ext cx="1403771" cy="1403771"/>
        </a:xfrm>
        <a:prstGeom prst="ellipse">
          <a:avLst/>
        </a:prstGeom>
        <a:gradFill rotWithShape="0">
          <a:gsLst>
            <a:gs pos="0">
              <a:schemeClr val="bg1">
                <a:hueOff val="0"/>
                <a:satOff val="0"/>
                <a:lumOff val="0"/>
                <a:alphaOff val="0"/>
                <a:satMod val="100000"/>
                <a:lumMod val="100000"/>
              </a:schemeClr>
            </a:gs>
            <a:gs pos="50000">
              <a:schemeClr val="bg1">
                <a:hueOff val="0"/>
                <a:satOff val="0"/>
                <a:lumOff val="0"/>
                <a:alphaOff val="0"/>
                <a:shade val="99000"/>
                <a:satMod val="105000"/>
                <a:lumMod val="100000"/>
              </a:schemeClr>
            </a:gs>
            <a:gs pos="100000">
              <a:schemeClr val="bg1">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rtl="0">
            <a:lnSpc>
              <a:spcPct val="90000"/>
            </a:lnSpc>
            <a:spcBef>
              <a:spcPct val="0"/>
            </a:spcBef>
            <a:spcAft>
              <a:spcPct val="35000"/>
            </a:spcAft>
            <a:buNone/>
          </a:pPr>
          <a:r>
            <a:rPr lang="en-US" sz="1000" kern="1200" dirty="0">
              <a:latin typeface="Century Gothic" panose="020F0302020204030204"/>
            </a:rPr>
            <a:t>PROFESSIONAL VALUE</a:t>
          </a:r>
        </a:p>
      </dsp:txBody>
      <dsp:txXfrm>
        <a:off x="3123766" y="1444031"/>
        <a:ext cx="992615" cy="992615"/>
      </dsp:txXfrm>
    </dsp:sp>
    <dsp:sp modelId="{8DD0B214-C50C-47D7-B323-5AA74416985A}">
      <dsp:nvSpPr>
        <dsp:cNvPr id="0" name=""/>
        <dsp:cNvSpPr/>
      </dsp:nvSpPr>
      <dsp:spPr>
        <a:xfrm rot="19440000">
          <a:off x="4277367" y="1090681"/>
          <a:ext cx="372227" cy="473772"/>
        </a:xfrm>
        <a:prstGeom prst="rightArrow">
          <a:avLst>
            <a:gd name="adj1" fmla="val 60000"/>
            <a:gd name="adj2" fmla="val 50000"/>
          </a:avLst>
        </a:prstGeom>
        <a:gradFill rotWithShape="0">
          <a:gsLst>
            <a:gs pos="0">
              <a:schemeClr val="accent6">
                <a:hueOff val="0"/>
                <a:satOff val="0"/>
                <a:lumOff val="0"/>
                <a:alphaOff val="0"/>
                <a:satMod val="100000"/>
                <a:lumMod val="100000"/>
              </a:schemeClr>
            </a:gs>
            <a:gs pos="50000">
              <a:schemeClr val="accent6">
                <a:hueOff val="0"/>
                <a:satOff val="0"/>
                <a:lumOff val="0"/>
                <a:alphaOff val="0"/>
                <a:shade val="99000"/>
                <a:satMod val="105000"/>
                <a:lumMod val="100000"/>
              </a:schemeClr>
            </a:gs>
            <a:gs pos="100000">
              <a:schemeClr val="accent6">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4288030" y="1218253"/>
        <a:ext cx="260559" cy="284264"/>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gif>
</file>

<file path=ppt/media/image12.jpeg>
</file>

<file path=ppt/media/image13.png>
</file>

<file path=ppt/media/image14.jpeg>
</file>

<file path=ppt/media/image15.jpeg>
</file>

<file path=ppt/media/image16.jpeg>
</file>

<file path=ppt/media/image2.jpeg>
</file>

<file path=ppt/media/image3.png>
</file>

<file path=ppt/media/image4.gif>
</file>

<file path=ppt/media/image5.jpe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9/16/2020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9/16/2020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9/16/2020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9/16/2020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9/16/2020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9/16/2020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9/16/2020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9/16/2020</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9/16/2020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9/16/2020</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gif"/><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slideLayout" Target="../slideLayouts/slideLayout2.xml"/><Relationship Id="rId1" Type="http://schemas.openxmlformats.org/officeDocument/2006/relationships/video" Target="https://www.youtube.com/embed/kzSBrJmXqdg?feature=oemb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1" y="2128184"/>
            <a:ext cx="4775075" cy="1630907"/>
          </a:xfrm>
        </p:spPr>
        <p:txBody>
          <a:bodyPr>
            <a:normAutofit/>
          </a:bodyPr>
          <a:lstStyle/>
          <a:p>
            <a:r>
              <a:rPr lang="en-US" sz="4400" dirty="0">
                <a:solidFill>
                  <a:schemeClr val="tx1"/>
                </a:solidFill>
              </a:rPr>
              <a:t>Human VALUES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0" y="3601896"/>
            <a:ext cx="4775075" cy="703774"/>
          </a:xfrm>
        </p:spPr>
        <p:txBody>
          <a:bodyPr>
            <a:normAutofit/>
          </a:bodyPr>
          <a:lstStyle/>
          <a:p>
            <a:pPr>
              <a:spcAft>
                <a:spcPts val="600"/>
              </a:spcAft>
            </a:pPr>
            <a:r>
              <a:rPr lang="en-US" b="0" i="0" dirty="0">
                <a:solidFill>
                  <a:srgbClr val="666666"/>
                </a:solidFill>
                <a:effectLst/>
                <a:latin typeface="Roboto"/>
              </a:rPr>
              <a:t>The principles that everyone should follow to live a happy and positive life</a:t>
            </a:r>
            <a:endParaRPr lang="en-US" dirty="0">
              <a:solidFill>
                <a:schemeClr val="tx1"/>
              </a:solidFill>
            </a:endParaRP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picture containing child, person, young, female&#10;&#10;Description automatically generated">
            <a:extLst>
              <a:ext uri="{FF2B5EF4-FFF2-40B4-BE49-F238E27FC236}">
                <a16:creationId xmlns:a16="http://schemas.microsoft.com/office/drawing/2014/main" id="{EDB02112-CB71-40FA-A048-3C22B2F4B71E}"/>
              </a:ext>
            </a:extLst>
          </p:cNvPr>
          <p:cNvPicPr>
            <a:picLocks noChangeAspect="1"/>
          </p:cNvPicPr>
          <p:nvPr/>
        </p:nvPicPr>
        <p:blipFill>
          <a:blip r:embed="rId2"/>
          <a:stretch>
            <a:fillRect/>
          </a:stretch>
        </p:blipFill>
        <p:spPr>
          <a:xfrm>
            <a:off x="2265872" y="1906760"/>
            <a:ext cx="7660254" cy="3533309"/>
          </a:xfrm>
          <a:prstGeom prst="rect">
            <a:avLst/>
          </a:prstGeom>
          <a:ln>
            <a:noFill/>
          </a:ln>
          <a:effectLst>
            <a:softEdge rad="112500"/>
          </a:effectLst>
        </p:spPr>
      </p:pic>
    </p:spTree>
    <p:extLst>
      <p:ext uri="{BB962C8B-B14F-4D97-AF65-F5344CB8AC3E}">
        <p14:creationId xmlns:p14="http://schemas.microsoft.com/office/powerpoint/2010/main" val="3612959065"/>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52412-F468-4E63-8666-C20A9922FBCC}"/>
              </a:ext>
            </a:extLst>
          </p:cNvPr>
          <p:cNvSpPr>
            <a:spLocks noGrp="1"/>
          </p:cNvSpPr>
          <p:nvPr>
            <p:ph type="title"/>
          </p:nvPr>
        </p:nvSpPr>
        <p:spPr>
          <a:xfrm>
            <a:off x="1066800" y="815342"/>
            <a:ext cx="10058400" cy="1371600"/>
          </a:xfrm>
        </p:spPr>
        <p:txBody>
          <a:bodyPr/>
          <a:lstStyle/>
          <a:p>
            <a:r>
              <a:rPr lang="en-US" dirty="0"/>
              <a:t>Human Values</a:t>
            </a:r>
            <a:endParaRPr lang="en-IN" dirty="0"/>
          </a:p>
        </p:txBody>
      </p:sp>
      <p:sp>
        <p:nvSpPr>
          <p:cNvPr id="3" name="Content Placeholder 2">
            <a:extLst>
              <a:ext uri="{FF2B5EF4-FFF2-40B4-BE49-F238E27FC236}">
                <a16:creationId xmlns:a16="http://schemas.microsoft.com/office/drawing/2014/main" id="{F190C81A-0D19-49D1-AD24-4D387B96781D}"/>
              </a:ext>
            </a:extLst>
          </p:cNvPr>
          <p:cNvSpPr>
            <a:spLocks noGrp="1"/>
          </p:cNvSpPr>
          <p:nvPr>
            <p:ph idx="1"/>
          </p:nvPr>
        </p:nvSpPr>
        <p:spPr>
          <a:xfrm>
            <a:off x="1066800" y="2313907"/>
            <a:ext cx="6852082" cy="2704638"/>
          </a:xfrm>
        </p:spPr>
        <p:txBody>
          <a:bodyPr>
            <a:noAutofit/>
          </a:bodyPr>
          <a:lstStyle/>
          <a:p>
            <a:r>
              <a:rPr lang="en-US" dirty="0">
                <a:latin typeface="+mj-lt"/>
              </a:rPr>
              <a:t>Human values are virtues that guide us to take into account human element when one interacts with other human beings. They are our feelings for the human essence of others.</a:t>
            </a:r>
          </a:p>
          <a:p>
            <a:r>
              <a:rPr lang="en-US" dirty="0">
                <a:latin typeface="+mj-lt"/>
              </a:rPr>
              <a:t>It’s both what we expect others to do to us and what we aim to give to other human beings. These human values give the effect of bonding, comforting and reassuring.</a:t>
            </a:r>
          </a:p>
          <a:p>
            <a:r>
              <a:rPr lang="en-US" b="0" i="0" dirty="0">
                <a:effectLst/>
                <a:latin typeface="+mj-lt"/>
              </a:rPr>
              <a:t>Human values include honesty, trustworthiness, diligence, discipline, fairness, love, peace, justice, empathy and stewardship of the environment.</a:t>
            </a:r>
            <a:endParaRPr lang="en-US" dirty="0">
              <a:latin typeface="+mj-lt"/>
            </a:endParaRPr>
          </a:p>
        </p:txBody>
      </p:sp>
      <p:pic>
        <p:nvPicPr>
          <p:cNvPr id="7" name="Picture 6">
            <a:extLst>
              <a:ext uri="{FF2B5EF4-FFF2-40B4-BE49-F238E27FC236}">
                <a16:creationId xmlns:a16="http://schemas.microsoft.com/office/drawing/2014/main" id="{CE2D4C05-08CE-4164-909F-13F00DD6122F}"/>
              </a:ext>
            </a:extLst>
          </p:cNvPr>
          <p:cNvPicPr>
            <a:picLocks noChangeAspect="1"/>
          </p:cNvPicPr>
          <p:nvPr/>
        </p:nvPicPr>
        <p:blipFill>
          <a:blip r:embed="rId2"/>
          <a:stretch>
            <a:fillRect/>
          </a:stretch>
        </p:blipFill>
        <p:spPr>
          <a:xfrm>
            <a:off x="8177444" y="1686665"/>
            <a:ext cx="3364842" cy="223018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1" name="Picture 10">
            <a:extLst>
              <a:ext uri="{FF2B5EF4-FFF2-40B4-BE49-F238E27FC236}">
                <a16:creationId xmlns:a16="http://schemas.microsoft.com/office/drawing/2014/main" id="{D96DE395-CCEF-4F69-8E36-E39283F60AC6}"/>
              </a:ext>
            </a:extLst>
          </p:cNvPr>
          <p:cNvPicPr>
            <a:picLocks noChangeAspect="1"/>
          </p:cNvPicPr>
          <p:nvPr/>
        </p:nvPicPr>
        <p:blipFill>
          <a:blip r:embed="rId3"/>
          <a:stretch>
            <a:fillRect/>
          </a:stretch>
        </p:blipFill>
        <p:spPr>
          <a:xfrm>
            <a:off x="391493" y="397997"/>
            <a:ext cx="1868934" cy="467234"/>
          </a:xfrm>
          <a:prstGeom prst="rect">
            <a:avLst/>
          </a:prstGeom>
        </p:spPr>
      </p:pic>
    </p:spTree>
    <p:extLst>
      <p:ext uri="{BB962C8B-B14F-4D97-AF65-F5344CB8AC3E}">
        <p14:creationId xmlns:p14="http://schemas.microsoft.com/office/powerpoint/2010/main" val="2092586939"/>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1181819" y="527575"/>
            <a:ext cx="10058400" cy="1371600"/>
          </a:xfrm>
        </p:spPr>
        <p:txBody>
          <a:bodyPr>
            <a:normAutofit/>
          </a:bodyPr>
          <a:lstStyle/>
          <a:p>
            <a:pPr algn="ctr"/>
            <a:r>
              <a:rPr lang="en-US" dirty="0"/>
              <a:t>Human Values</a:t>
            </a:r>
          </a:p>
        </p:txBody>
      </p:sp>
      <p:graphicFrame>
        <p:nvGraphicFramePr>
          <p:cNvPr id="5" name="Content Placeholder 2" descr="SmartArt graphic">
            <a:extLst>
              <a:ext uri="{FF2B5EF4-FFF2-40B4-BE49-F238E27FC236}">
                <a16:creationId xmlns:a16="http://schemas.microsoft.com/office/drawing/2014/main" id="{91DB1382-7276-49FA-9632-38D558F457E3}"/>
              </a:ext>
            </a:extLst>
          </p:cNvPr>
          <p:cNvGraphicFramePr>
            <a:graphicFrameLocks noGrp="1"/>
          </p:cNvGraphicFramePr>
          <p:nvPr>
            <p:ph idx="1"/>
            <p:extLst>
              <p:ext uri="{D42A27DB-BD31-4B8C-83A1-F6EECF244321}">
                <p14:modId xmlns:p14="http://schemas.microsoft.com/office/powerpoint/2010/main" val="1337749135"/>
              </p:ext>
            </p:extLst>
          </p:nvPr>
        </p:nvGraphicFramePr>
        <p:xfrm>
          <a:off x="966159" y="1562441"/>
          <a:ext cx="10647869" cy="46457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9E816DC2-59BC-4D5C-B356-6A834EDE0BE4}"/>
              </a:ext>
            </a:extLst>
          </p:cNvPr>
          <p:cNvPicPr>
            <a:picLocks noChangeAspect="1"/>
          </p:cNvPicPr>
          <p:nvPr/>
        </p:nvPicPr>
        <p:blipFill>
          <a:blip r:embed="rId7"/>
          <a:stretch>
            <a:fillRect/>
          </a:stretch>
        </p:blipFill>
        <p:spPr>
          <a:xfrm>
            <a:off x="391493" y="397997"/>
            <a:ext cx="1868934" cy="467234"/>
          </a:xfrm>
          <a:prstGeom prst="rect">
            <a:avLst/>
          </a:prstGeom>
        </p:spPr>
      </p:pic>
    </p:spTree>
    <p:extLst>
      <p:ext uri="{BB962C8B-B14F-4D97-AF65-F5344CB8AC3E}">
        <p14:creationId xmlns:p14="http://schemas.microsoft.com/office/powerpoint/2010/main" val="18324318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67F66-6EBA-435C-9BBB-90DAE8D6F8A9}"/>
              </a:ext>
            </a:extLst>
          </p:cNvPr>
          <p:cNvSpPr>
            <a:spLocks noGrp="1"/>
          </p:cNvSpPr>
          <p:nvPr>
            <p:ph type="title"/>
          </p:nvPr>
        </p:nvSpPr>
        <p:spPr>
          <a:xfrm>
            <a:off x="5250611" y="858254"/>
            <a:ext cx="5874589" cy="1371600"/>
          </a:xfrm>
        </p:spPr>
        <p:txBody>
          <a:bodyPr/>
          <a:lstStyle/>
          <a:p>
            <a:r>
              <a:rPr lang="en-US"/>
              <a:t>Social Value</a:t>
            </a:r>
            <a:endParaRPr lang="en-IN" dirty="0"/>
          </a:p>
        </p:txBody>
      </p:sp>
      <p:sp>
        <p:nvSpPr>
          <p:cNvPr id="7" name="Content Placeholder 6">
            <a:extLst>
              <a:ext uri="{FF2B5EF4-FFF2-40B4-BE49-F238E27FC236}">
                <a16:creationId xmlns:a16="http://schemas.microsoft.com/office/drawing/2014/main" id="{C3E35FEF-2A62-4BC4-A556-C0C6C20495FF}"/>
              </a:ext>
            </a:extLst>
          </p:cNvPr>
          <p:cNvSpPr>
            <a:spLocks noGrp="1"/>
          </p:cNvSpPr>
          <p:nvPr>
            <p:ph idx="1"/>
          </p:nvPr>
        </p:nvSpPr>
        <p:spPr>
          <a:xfrm>
            <a:off x="5250611" y="2088742"/>
            <a:ext cx="6392174" cy="3849624"/>
          </a:xfrm>
        </p:spPr>
        <p:txBody>
          <a:bodyPr vert="horz" lIns="91440" tIns="45720" rIns="91440" bIns="45720" rtlCol="0" anchor="t">
            <a:normAutofit/>
          </a:bodyPr>
          <a:lstStyle/>
          <a:p>
            <a:r>
              <a:rPr lang="en-US" dirty="0">
                <a:ea typeface="+mn-lt"/>
                <a:cs typeface="+mn-lt"/>
              </a:rPr>
              <a:t>Social values form an important part of the culture of the society. Values account for the stability of social order.</a:t>
            </a:r>
          </a:p>
          <a:p>
            <a:r>
              <a:rPr lang="en-US" dirty="0">
                <a:ea typeface="+mn-lt"/>
                <a:cs typeface="+mn-lt"/>
              </a:rPr>
              <a:t>They provide the general guidelines for social conduct. Values such as fundamental rights, patriotism, respect for human dignity, rationality, sacrifice, individuality, equality, democracy etc. guide our behavior in many ways.</a:t>
            </a:r>
          </a:p>
          <a:p>
            <a:r>
              <a:rPr lang="en-US" dirty="0">
                <a:ea typeface="+mn-lt"/>
                <a:cs typeface="+mn-lt"/>
              </a:rPr>
              <a:t>Values are the criteria people use in assessing their daily lives; arrange their priorities and choosing between alternative course of action.</a:t>
            </a:r>
          </a:p>
        </p:txBody>
      </p:sp>
      <p:pic>
        <p:nvPicPr>
          <p:cNvPr id="8" name="Picture 8" descr="A picture containing drawing&#10;&#10;Description automatically generated">
            <a:extLst>
              <a:ext uri="{FF2B5EF4-FFF2-40B4-BE49-F238E27FC236}">
                <a16:creationId xmlns:a16="http://schemas.microsoft.com/office/drawing/2014/main" id="{CC33C4A5-3890-4209-8186-7CFE892528C7}"/>
              </a:ext>
            </a:extLst>
          </p:cNvPr>
          <p:cNvPicPr>
            <a:picLocks noChangeAspect="1"/>
          </p:cNvPicPr>
          <p:nvPr/>
        </p:nvPicPr>
        <p:blipFill>
          <a:blip r:embed="rId2"/>
          <a:stretch>
            <a:fillRect/>
          </a:stretch>
        </p:blipFill>
        <p:spPr>
          <a:xfrm>
            <a:off x="411192" y="397534"/>
            <a:ext cx="1880558" cy="470140"/>
          </a:xfrm>
          <a:prstGeom prst="rect">
            <a:avLst/>
          </a:prstGeom>
        </p:spPr>
      </p:pic>
      <p:pic>
        <p:nvPicPr>
          <p:cNvPr id="3" name="Picture 3" descr="A picture containing room&#10;&#10;Description automatically generated">
            <a:extLst>
              <a:ext uri="{FF2B5EF4-FFF2-40B4-BE49-F238E27FC236}">
                <a16:creationId xmlns:a16="http://schemas.microsoft.com/office/drawing/2014/main" id="{EA53A850-A78A-4ECB-928E-F343A0E2E287}"/>
              </a:ext>
            </a:extLst>
          </p:cNvPr>
          <p:cNvPicPr>
            <a:picLocks noChangeAspect="1"/>
          </p:cNvPicPr>
          <p:nvPr/>
        </p:nvPicPr>
        <p:blipFill>
          <a:blip r:embed="rId3"/>
          <a:stretch>
            <a:fillRect/>
          </a:stretch>
        </p:blipFill>
        <p:spPr>
          <a:xfrm>
            <a:off x="727494" y="1901879"/>
            <a:ext cx="4353463" cy="3298658"/>
          </a:xfrm>
          <a:prstGeom prst="rect">
            <a:avLst/>
          </a:prstGeom>
        </p:spPr>
      </p:pic>
    </p:spTree>
    <p:extLst>
      <p:ext uri="{BB962C8B-B14F-4D97-AF65-F5344CB8AC3E}">
        <p14:creationId xmlns:p14="http://schemas.microsoft.com/office/powerpoint/2010/main" val="2874078325"/>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10EEF-C6D9-4DC9-9BDD-512DC7A074D9}"/>
              </a:ext>
            </a:extLst>
          </p:cNvPr>
          <p:cNvSpPr>
            <a:spLocks noGrp="1"/>
          </p:cNvSpPr>
          <p:nvPr>
            <p:ph type="title"/>
          </p:nvPr>
        </p:nvSpPr>
        <p:spPr>
          <a:xfrm>
            <a:off x="1066800" y="743236"/>
            <a:ext cx="10058400" cy="1371600"/>
          </a:xfrm>
        </p:spPr>
        <p:txBody>
          <a:bodyPr/>
          <a:lstStyle/>
          <a:p>
            <a:r>
              <a:rPr lang="en-US"/>
              <a:t>Moral Value</a:t>
            </a:r>
          </a:p>
        </p:txBody>
      </p:sp>
      <p:sp>
        <p:nvSpPr>
          <p:cNvPr id="3" name="Content Placeholder 2">
            <a:extLst>
              <a:ext uri="{FF2B5EF4-FFF2-40B4-BE49-F238E27FC236}">
                <a16:creationId xmlns:a16="http://schemas.microsoft.com/office/drawing/2014/main" id="{74DBB64B-2130-487C-B10E-A2626958C83A}"/>
              </a:ext>
            </a:extLst>
          </p:cNvPr>
          <p:cNvSpPr>
            <a:spLocks noGrp="1"/>
          </p:cNvSpPr>
          <p:nvPr>
            <p:ph idx="1"/>
          </p:nvPr>
        </p:nvSpPr>
        <p:spPr>
          <a:xfrm>
            <a:off x="1066800" y="2103120"/>
            <a:ext cx="4810665" cy="3447058"/>
          </a:xfrm>
        </p:spPr>
        <p:txBody>
          <a:bodyPr vert="horz" lIns="91440" tIns="45720" rIns="91440" bIns="45720" rtlCol="0" anchor="t">
            <a:normAutofit/>
          </a:bodyPr>
          <a:lstStyle/>
          <a:p>
            <a:r>
              <a:rPr lang="en-US">
                <a:ea typeface="+mn-lt"/>
                <a:cs typeface="+mn-lt"/>
              </a:rPr>
              <a:t>Some of the Moral values includes...</a:t>
            </a:r>
            <a:endParaRPr lang="en-US" b="1" dirty="0">
              <a:ea typeface="+mn-lt"/>
              <a:cs typeface="+mn-lt"/>
            </a:endParaRPr>
          </a:p>
          <a:p>
            <a:r>
              <a:rPr lang="en-US" b="1">
                <a:ea typeface="+mn-lt"/>
                <a:cs typeface="+mn-lt"/>
              </a:rPr>
              <a:t>Respect</a:t>
            </a:r>
            <a:r>
              <a:rPr lang="en-US">
                <a:ea typeface="+mn-lt"/>
                <a:cs typeface="+mn-lt"/>
              </a:rPr>
              <a:t>. Many parents make the mistake of </a:t>
            </a:r>
            <a:r>
              <a:rPr lang="en-US" dirty="0">
                <a:ea typeface="+mn-lt"/>
                <a:cs typeface="+mn-lt"/>
              </a:rPr>
              <a:t>teaching their children only about respect for </a:t>
            </a:r>
            <a:r>
              <a:rPr lang="en-US">
                <a:ea typeface="+mn-lt"/>
                <a:cs typeface="+mn-lt"/>
              </a:rPr>
              <a:t>elders, but that is wrong.</a:t>
            </a:r>
            <a:endParaRPr lang="en-US"/>
          </a:p>
          <a:p>
            <a:r>
              <a:rPr lang="en-US" dirty="0">
                <a:ea typeface="+mn-lt"/>
                <a:cs typeface="+mn-lt"/>
              </a:rPr>
              <a:t>Family. Family is an integral part of kids' lives.</a:t>
            </a:r>
            <a:endParaRPr lang="en-US" dirty="0"/>
          </a:p>
          <a:p>
            <a:r>
              <a:rPr lang="en-US" dirty="0">
                <a:ea typeface="+mn-lt"/>
                <a:cs typeface="+mn-lt"/>
              </a:rPr>
              <a:t>Adjusting and Compromising. </a:t>
            </a:r>
          </a:p>
          <a:p>
            <a:r>
              <a:rPr lang="en-US" dirty="0">
                <a:ea typeface="+mn-lt"/>
                <a:cs typeface="+mn-lt"/>
              </a:rPr>
              <a:t>Helping Mentality. </a:t>
            </a:r>
          </a:p>
          <a:p>
            <a:r>
              <a:rPr lang="en-US" dirty="0">
                <a:ea typeface="+mn-lt"/>
                <a:cs typeface="+mn-lt"/>
              </a:rPr>
              <a:t>Respecting Religion. </a:t>
            </a:r>
          </a:p>
          <a:p>
            <a:r>
              <a:rPr lang="en-US" b="1" dirty="0">
                <a:ea typeface="+mn-lt"/>
                <a:cs typeface="+mn-lt"/>
              </a:rPr>
              <a:t>Justice</a:t>
            </a:r>
            <a:r>
              <a:rPr lang="en-US" dirty="0">
                <a:ea typeface="+mn-lt"/>
                <a:cs typeface="+mn-lt"/>
              </a:rPr>
              <a:t>.</a:t>
            </a:r>
            <a:endParaRPr lang="en-US" dirty="0"/>
          </a:p>
          <a:p>
            <a:r>
              <a:rPr lang="en-US" b="1" dirty="0">
                <a:ea typeface="+mn-lt"/>
                <a:cs typeface="+mn-lt"/>
              </a:rPr>
              <a:t>Honesty.</a:t>
            </a:r>
            <a:endParaRPr lang="en-US" dirty="0"/>
          </a:p>
          <a:p>
            <a:endParaRPr lang="en-US" dirty="0"/>
          </a:p>
        </p:txBody>
      </p:sp>
      <p:pic>
        <p:nvPicPr>
          <p:cNvPr id="4" name="Picture 4" descr="A picture containing drawing&#10;&#10;Description automatically generated">
            <a:extLst>
              <a:ext uri="{FF2B5EF4-FFF2-40B4-BE49-F238E27FC236}">
                <a16:creationId xmlns:a16="http://schemas.microsoft.com/office/drawing/2014/main" id="{489876EB-EB4D-4AE0-AD22-C2A1E0B97630}"/>
              </a:ext>
            </a:extLst>
          </p:cNvPr>
          <p:cNvPicPr>
            <a:picLocks noChangeAspect="1"/>
          </p:cNvPicPr>
          <p:nvPr/>
        </p:nvPicPr>
        <p:blipFill>
          <a:blip r:embed="rId2"/>
          <a:stretch>
            <a:fillRect/>
          </a:stretch>
        </p:blipFill>
        <p:spPr>
          <a:xfrm>
            <a:off x="411192" y="397533"/>
            <a:ext cx="1880560" cy="470140"/>
          </a:xfrm>
          <a:prstGeom prst="rect">
            <a:avLst/>
          </a:prstGeom>
        </p:spPr>
      </p:pic>
      <p:pic>
        <p:nvPicPr>
          <p:cNvPr id="6" name="Picture 6" descr="A young girl looking at the camera&#10;&#10;Description automatically generated">
            <a:extLst>
              <a:ext uri="{FF2B5EF4-FFF2-40B4-BE49-F238E27FC236}">
                <a16:creationId xmlns:a16="http://schemas.microsoft.com/office/drawing/2014/main" id="{250437FC-DC24-431A-BD8A-1386D1F17AA2}"/>
              </a:ext>
            </a:extLst>
          </p:cNvPr>
          <p:cNvPicPr>
            <a:picLocks noChangeAspect="1"/>
          </p:cNvPicPr>
          <p:nvPr/>
        </p:nvPicPr>
        <p:blipFill>
          <a:blip r:embed="rId3"/>
          <a:stretch>
            <a:fillRect/>
          </a:stretch>
        </p:blipFill>
        <p:spPr>
          <a:xfrm>
            <a:off x="6492815" y="1811654"/>
            <a:ext cx="4827916" cy="2702730"/>
          </a:xfrm>
          <a:prstGeom prst="rect">
            <a:avLst/>
          </a:prstGeom>
        </p:spPr>
      </p:pic>
    </p:spTree>
    <p:extLst>
      <p:ext uri="{BB962C8B-B14F-4D97-AF65-F5344CB8AC3E}">
        <p14:creationId xmlns:p14="http://schemas.microsoft.com/office/powerpoint/2010/main" val="3858819980"/>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15ECB-A4D1-49B9-938E-DCEDAA63CFC0}"/>
              </a:ext>
            </a:extLst>
          </p:cNvPr>
          <p:cNvSpPr>
            <a:spLocks noGrp="1"/>
          </p:cNvSpPr>
          <p:nvPr>
            <p:ph type="title"/>
          </p:nvPr>
        </p:nvSpPr>
        <p:spPr>
          <a:xfrm>
            <a:off x="5566913" y="642594"/>
            <a:ext cx="5558287" cy="1371600"/>
          </a:xfrm>
        </p:spPr>
        <p:txBody>
          <a:bodyPr/>
          <a:lstStyle/>
          <a:p>
            <a:r>
              <a:rPr lang="en-US"/>
              <a:t>Ethical Value</a:t>
            </a:r>
          </a:p>
        </p:txBody>
      </p:sp>
      <p:sp>
        <p:nvSpPr>
          <p:cNvPr id="3" name="Content Placeholder 2">
            <a:extLst>
              <a:ext uri="{FF2B5EF4-FFF2-40B4-BE49-F238E27FC236}">
                <a16:creationId xmlns:a16="http://schemas.microsoft.com/office/drawing/2014/main" id="{9ACC9EB8-27A9-4D10-884B-3039C75A0C05}"/>
              </a:ext>
            </a:extLst>
          </p:cNvPr>
          <p:cNvSpPr>
            <a:spLocks noGrp="1"/>
          </p:cNvSpPr>
          <p:nvPr>
            <p:ph idx="1"/>
          </p:nvPr>
        </p:nvSpPr>
        <p:spPr>
          <a:xfrm>
            <a:off x="5566913" y="2131875"/>
            <a:ext cx="5644551" cy="3849624"/>
          </a:xfrm>
        </p:spPr>
        <p:txBody>
          <a:bodyPr vert="horz" lIns="91440" tIns="45720" rIns="91440" bIns="45720" rtlCol="0" anchor="t">
            <a:normAutofit/>
          </a:bodyPr>
          <a:lstStyle/>
          <a:p>
            <a:r>
              <a:rPr lang="en-US" dirty="0">
                <a:ea typeface="+mn-lt"/>
                <a:cs typeface="+mn-lt"/>
              </a:rPr>
              <a:t>“The regard that something is held to deserve; the importance, worth, or usefulness of something.”</a:t>
            </a:r>
          </a:p>
          <a:p>
            <a:r>
              <a:rPr lang="en-US" dirty="0">
                <a:ea typeface="+mn-lt"/>
                <a:cs typeface="+mn-lt"/>
              </a:rPr>
              <a:t>Ethical values are the ones we make ethical choices based on them, or they are the kind of values that have to do with being good or doing the right thing.</a:t>
            </a:r>
          </a:p>
          <a:p>
            <a:r>
              <a:rPr lang="en-US" dirty="0">
                <a:ea typeface="+mn-lt"/>
                <a:cs typeface="+mn-lt"/>
              </a:rPr>
              <a:t>Ethical values have the most important role in our life. Imagine you have a house and you know that two month later, the value of your house will dramatically increase and it will be the best time to sell your house. But there is a problem. Your father is ill and has to have an emergency operation and you have no money. Economic value persuades you to don’t sell the house until two month later, but ethical values force you to sell the house as soon as possible. </a:t>
            </a:r>
            <a:endParaRPr lang="en-US" dirty="0"/>
          </a:p>
        </p:txBody>
      </p:sp>
      <p:pic>
        <p:nvPicPr>
          <p:cNvPr id="4" name="Picture 4" descr="A picture containing drawing&#10;&#10;Description automatically generated">
            <a:extLst>
              <a:ext uri="{FF2B5EF4-FFF2-40B4-BE49-F238E27FC236}">
                <a16:creationId xmlns:a16="http://schemas.microsoft.com/office/drawing/2014/main" id="{DE41EE29-3AE1-4E2C-9DFD-2A6047212B61}"/>
              </a:ext>
            </a:extLst>
          </p:cNvPr>
          <p:cNvPicPr>
            <a:picLocks noChangeAspect="1"/>
          </p:cNvPicPr>
          <p:nvPr/>
        </p:nvPicPr>
        <p:blipFill>
          <a:blip r:embed="rId2"/>
          <a:stretch>
            <a:fillRect/>
          </a:stretch>
        </p:blipFill>
        <p:spPr>
          <a:xfrm>
            <a:off x="411192" y="411911"/>
            <a:ext cx="1880559" cy="470140"/>
          </a:xfrm>
          <a:prstGeom prst="rect">
            <a:avLst/>
          </a:prstGeom>
        </p:spPr>
      </p:pic>
      <p:pic>
        <p:nvPicPr>
          <p:cNvPr id="5" name="Picture 5" descr="A picture containing box&#10;&#10;Description automatically generated">
            <a:extLst>
              <a:ext uri="{FF2B5EF4-FFF2-40B4-BE49-F238E27FC236}">
                <a16:creationId xmlns:a16="http://schemas.microsoft.com/office/drawing/2014/main" id="{2018ECB2-9DD8-4E58-80D0-1892C340C9BA}"/>
              </a:ext>
            </a:extLst>
          </p:cNvPr>
          <p:cNvPicPr>
            <a:picLocks noChangeAspect="1"/>
          </p:cNvPicPr>
          <p:nvPr/>
        </p:nvPicPr>
        <p:blipFill>
          <a:blip r:embed="rId3"/>
          <a:stretch>
            <a:fillRect/>
          </a:stretch>
        </p:blipFill>
        <p:spPr>
          <a:xfrm>
            <a:off x="842513" y="1853960"/>
            <a:ext cx="4238445" cy="31500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024184161"/>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CD5C-E4F4-49E0-81AB-57BEBE35DD0A}"/>
              </a:ext>
            </a:extLst>
          </p:cNvPr>
          <p:cNvSpPr>
            <a:spLocks noGrp="1"/>
          </p:cNvSpPr>
          <p:nvPr>
            <p:ph type="title"/>
          </p:nvPr>
        </p:nvSpPr>
        <p:spPr>
          <a:xfrm>
            <a:off x="1066800" y="642594"/>
            <a:ext cx="5313872" cy="1371600"/>
          </a:xfrm>
        </p:spPr>
        <p:txBody>
          <a:bodyPr/>
          <a:lstStyle/>
          <a:p>
            <a:r>
              <a:rPr lang="en-US"/>
              <a:t>Aesthetic Value</a:t>
            </a:r>
          </a:p>
        </p:txBody>
      </p:sp>
      <p:sp>
        <p:nvSpPr>
          <p:cNvPr id="3" name="Content Placeholder 2">
            <a:extLst>
              <a:ext uri="{FF2B5EF4-FFF2-40B4-BE49-F238E27FC236}">
                <a16:creationId xmlns:a16="http://schemas.microsoft.com/office/drawing/2014/main" id="{0158376E-F7FF-43D7-9067-ED2901D767B0}"/>
              </a:ext>
            </a:extLst>
          </p:cNvPr>
          <p:cNvSpPr>
            <a:spLocks noGrp="1"/>
          </p:cNvSpPr>
          <p:nvPr>
            <p:ph idx="1"/>
          </p:nvPr>
        </p:nvSpPr>
        <p:spPr>
          <a:xfrm>
            <a:off x="1066800" y="1916215"/>
            <a:ext cx="5313872" cy="4036529"/>
          </a:xfrm>
        </p:spPr>
        <p:txBody>
          <a:bodyPr vert="horz" lIns="91440" tIns="45720" rIns="91440" bIns="45720" rtlCol="0" anchor="t">
            <a:normAutofit/>
          </a:bodyPr>
          <a:lstStyle/>
          <a:p>
            <a:r>
              <a:rPr lang="en-US" dirty="0">
                <a:ea typeface="+mn-lt"/>
                <a:cs typeface="+mn-lt"/>
              </a:rPr>
              <a:t>Aesthetic. It refers to Art, the Fine Arts and the Performing Arts.</a:t>
            </a:r>
          </a:p>
          <a:p>
            <a:endParaRPr lang="en-US" dirty="0"/>
          </a:p>
          <a:p>
            <a:pPr marL="0" indent="0" algn="ctr">
              <a:buNone/>
            </a:pPr>
            <a:r>
              <a:rPr lang="en-US" b="1"/>
              <a:t>Just don't stare at people who achieved something that guy did something you haven't or may be something you can't, help him do more.</a:t>
            </a:r>
          </a:p>
          <a:p>
            <a:pPr marL="0" indent="0" algn="ctr">
              <a:buNone/>
            </a:pPr>
            <a:endParaRPr lang="en-US" b="1" dirty="0"/>
          </a:p>
          <a:p>
            <a:pPr marL="285750" indent="-285750">
              <a:buFont typeface="Courier New" pitchFamily="18" charset="0"/>
              <a:buChar char="o"/>
            </a:pPr>
            <a:r>
              <a:rPr lang="en-US"/>
              <a:t>Aesthetic value is the value that an object, event or state of affairs (most paradigmatically an art work or the natural environment) possesses in virtue of its capacity to elicit pleasure(positive value) or displeasure (negative value) when appreciated or experienced aesthetically.</a:t>
            </a:r>
            <a:endParaRPr lang="en-US">
              <a:ea typeface="+mn-lt"/>
              <a:cs typeface="+mn-lt"/>
            </a:endParaRPr>
          </a:p>
          <a:p>
            <a:pPr marL="0" indent="0">
              <a:buNone/>
            </a:pPr>
            <a:endParaRPr lang="en-US" b="1" dirty="0"/>
          </a:p>
        </p:txBody>
      </p:sp>
      <p:pic>
        <p:nvPicPr>
          <p:cNvPr id="4" name="Picture 4">
            <a:extLst>
              <a:ext uri="{FF2B5EF4-FFF2-40B4-BE49-F238E27FC236}">
                <a16:creationId xmlns:a16="http://schemas.microsoft.com/office/drawing/2014/main" id="{ED417DA0-A314-49FA-96B4-6FA8CD1EEC21}"/>
              </a:ext>
            </a:extLst>
          </p:cNvPr>
          <p:cNvPicPr>
            <a:picLocks noChangeAspect="1"/>
          </p:cNvPicPr>
          <p:nvPr/>
        </p:nvPicPr>
        <p:blipFill>
          <a:blip r:embed="rId2"/>
          <a:stretch>
            <a:fillRect/>
          </a:stretch>
        </p:blipFill>
        <p:spPr>
          <a:xfrm>
            <a:off x="7226060" y="2012111"/>
            <a:ext cx="4166558" cy="3135701"/>
          </a:xfrm>
          <a:prstGeom prst="rect">
            <a:avLst/>
          </a:prstGeom>
        </p:spPr>
      </p:pic>
      <p:pic>
        <p:nvPicPr>
          <p:cNvPr id="6" name="Picture 6" descr="A picture containing drawing&#10;&#10;Description automatically generated">
            <a:extLst>
              <a:ext uri="{FF2B5EF4-FFF2-40B4-BE49-F238E27FC236}">
                <a16:creationId xmlns:a16="http://schemas.microsoft.com/office/drawing/2014/main" id="{DE2DF448-93BF-4FDC-B9D9-8393C12545B3}"/>
              </a:ext>
            </a:extLst>
          </p:cNvPr>
          <p:cNvPicPr>
            <a:picLocks noChangeAspect="1"/>
          </p:cNvPicPr>
          <p:nvPr/>
        </p:nvPicPr>
        <p:blipFill>
          <a:blip r:embed="rId3"/>
          <a:stretch>
            <a:fillRect/>
          </a:stretch>
        </p:blipFill>
        <p:spPr>
          <a:xfrm>
            <a:off x="396815" y="397534"/>
            <a:ext cx="1880559" cy="470140"/>
          </a:xfrm>
          <a:prstGeom prst="rect">
            <a:avLst/>
          </a:prstGeom>
        </p:spPr>
      </p:pic>
    </p:spTree>
    <p:extLst>
      <p:ext uri="{BB962C8B-B14F-4D97-AF65-F5344CB8AC3E}">
        <p14:creationId xmlns:p14="http://schemas.microsoft.com/office/powerpoint/2010/main" val="3228569208"/>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C3E6E-7DDE-436A-A47D-08E8C030BAB0}"/>
              </a:ext>
            </a:extLst>
          </p:cNvPr>
          <p:cNvSpPr>
            <a:spLocks noGrp="1"/>
          </p:cNvSpPr>
          <p:nvPr>
            <p:ph type="title"/>
          </p:nvPr>
        </p:nvSpPr>
        <p:spPr>
          <a:xfrm>
            <a:off x="5423139" y="642594"/>
            <a:ext cx="5702061" cy="1371600"/>
          </a:xfrm>
        </p:spPr>
        <p:txBody>
          <a:bodyPr/>
          <a:lstStyle/>
          <a:p>
            <a:r>
              <a:rPr lang="en-US"/>
              <a:t>Professional Values</a:t>
            </a:r>
          </a:p>
        </p:txBody>
      </p:sp>
      <p:sp>
        <p:nvSpPr>
          <p:cNvPr id="3" name="Content Placeholder 2">
            <a:extLst>
              <a:ext uri="{FF2B5EF4-FFF2-40B4-BE49-F238E27FC236}">
                <a16:creationId xmlns:a16="http://schemas.microsoft.com/office/drawing/2014/main" id="{89199B87-FB35-4937-832A-EC94904822C6}"/>
              </a:ext>
            </a:extLst>
          </p:cNvPr>
          <p:cNvSpPr>
            <a:spLocks noGrp="1"/>
          </p:cNvSpPr>
          <p:nvPr>
            <p:ph idx="1"/>
          </p:nvPr>
        </p:nvSpPr>
        <p:spPr>
          <a:xfrm>
            <a:off x="5423139" y="2103120"/>
            <a:ext cx="5702061" cy="3849624"/>
          </a:xfrm>
        </p:spPr>
        <p:txBody>
          <a:bodyPr vert="horz" lIns="91440" tIns="45720" rIns="91440" bIns="45720" rtlCol="0" anchor="t">
            <a:normAutofit/>
          </a:bodyPr>
          <a:lstStyle/>
          <a:p>
            <a:r>
              <a:rPr lang="en-US">
                <a:ea typeface="+mn-lt"/>
                <a:cs typeface="+mn-lt"/>
              </a:rPr>
              <a:t>Professional values are the guiding beliefs and principles that influence your work behaviour. </a:t>
            </a:r>
          </a:p>
          <a:p>
            <a:r>
              <a:rPr lang="en-US">
                <a:ea typeface="+mn-lt"/>
                <a:cs typeface="+mn-lt"/>
              </a:rPr>
              <a:t>Integrity, </a:t>
            </a:r>
            <a:r>
              <a:rPr lang="en-US"/>
              <a:t>Continuous Learning, Responsibility,  Accountability and </a:t>
            </a:r>
            <a:r>
              <a:rPr lang="en-US" b="1"/>
              <a:t>Team work</a:t>
            </a:r>
            <a:r>
              <a:rPr lang="en-US"/>
              <a:t>. </a:t>
            </a:r>
          </a:p>
          <a:p>
            <a:r>
              <a:rPr lang="en-US">
                <a:ea typeface="+mn-lt"/>
                <a:cs typeface="+mn-lt"/>
              </a:rPr>
              <a:t>No matter the career one chooses, the values and ethical standards instilled as a youth will guide one’s professional decisions, good or bad. Most corporations, companies or associations have a written set of values or ethical guidelines by which all are held accountable.</a:t>
            </a:r>
            <a:endParaRPr lang="en-US" dirty="0"/>
          </a:p>
          <a:p>
            <a:endParaRPr lang="en-US" dirty="0"/>
          </a:p>
          <a:p>
            <a:endParaRPr lang="en-US" dirty="0"/>
          </a:p>
        </p:txBody>
      </p:sp>
      <p:pic>
        <p:nvPicPr>
          <p:cNvPr id="4" name="Picture 4" descr="A picture containing computer, game&#10;&#10;Description automatically generated">
            <a:extLst>
              <a:ext uri="{FF2B5EF4-FFF2-40B4-BE49-F238E27FC236}">
                <a16:creationId xmlns:a16="http://schemas.microsoft.com/office/drawing/2014/main" id="{65F683B1-8E91-466F-BD57-01116EE61A7E}"/>
              </a:ext>
            </a:extLst>
          </p:cNvPr>
          <p:cNvPicPr>
            <a:picLocks noChangeAspect="1"/>
          </p:cNvPicPr>
          <p:nvPr/>
        </p:nvPicPr>
        <p:blipFill>
          <a:blip r:embed="rId2"/>
          <a:stretch>
            <a:fillRect/>
          </a:stretch>
        </p:blipFill>
        <p:spPr>
          <a:xfrm>
            <a:off x="540589" y="1764789"/>
            <a:ext cx="5158595" cy="2911479"/>
          </a:xfrm>
          <a:prstGeom prst="rect">
            <a:avLst/>
          </a:prstGeom>
        </p:spPr>
      </p:pic>
      <p:pic>
        <p:nvPicPr>
          <p:cNvPr id="5" name="Picture 5" descr="A picture containing drawing&#10;&#10;Description automatically generated">
            <a:extLst>
              <a:ext uri="{FF2B5EF4-FFF2-40B4-BE49-F238E27FC236}">
                <a16:creationId xmlns:a16="http://schemas.microsoft.com/office/drawing/2014/main" id="{0B519D0B-D136-436F-B380-8906DAC1E093}"/>
              </a:ext>
            </a:extLst>
          </p:cNvPr>
          <p:cNvPicPr>
            <a:picLocks noChangeAspect="1"/>
          </p:cNvPicPr>
          <p:nvPr/>
        </p:nvPicPr>
        <p:blipFill>
          <a:blip r:embed="rId3"/>
          <a:stretch>
            <a:fillRect/>
          </a:stretch>
        </p:blipFill>
        <p:spPr>
          <a:xfrm>
            <a:off x="396815" y="397534"/>
            <a:ext cx="1880559" cy="470140"/>
          </a:xfrm>
          <a:prstGeom prst="rect">
            <a:avLst/>
          </a:prstGeom>
        </p:spPr>
      </p:pic>
    </p:spTree>
    <p:extLst>
      <p:ext uri="{BB962C8B-B14F-4D97-AF65-F5344CB8AC3E}">
        <p14:creationId xmlns:p14="http://schemas.microsoft.com/office/powerpoint/2010/main" val="1179345429"/>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F32DE-EF22-4C4D-8074-74BFDBEE5E4D}"/>
              </a:ext>
            </a:extLst>
          </p:cNvPr>
          <p:cNvSpPr>
            <a:spLocks noGrp="1"/>
          </p:cNvSpPr>
          <p:nvPr>
            <p:ph type="title"/>
          </p:nvPr>
        </p:nvSpPr>
        <p:spPr>
          <a:xfrm>
            <a:off x="1124311" y="168142"/>
            <a:ext cx="10058400" cy="1371600"/>
          </a:xfrm>
        </p:spPr>
        <p:txBody>
          <a:bodyPr/>
          <a:lstStyle/>
          <a:p>
            <a:pPr algn="ctr"/>
            <a:r>
              <a:rPr lang="en-US"/>
              <a:t>Time</a:t>
            </a:r>
            <a:endParaRPr lang="en-US" dirty="0"/>
          </a:p>
        </p:txBody>
      </p:sp>
      <p:pic>
        <p:nvPicPr>
          <p:cNvPr id="5" name="Picture 5">
            <a:hlinkClick r:id="" action="ppaction://media"/>
            <a:extLst>
              <a:ext uri="{FF2B5EF4-FFF2-40B4-BE49-F238E27FC236}">
                <a16:creationId xmlns:a16="http://schemas.microsoft.com/office/drawing/2014/main" id="{F4C10082-14EA-4052-A41A-6A8A5D3DF61B}"/>
              </a:ext>
            </a:extLst>
          </p:cNvPr>
          <p:cNvPicPr>
            <a:picLocks noGrp="1" noRot="1" noChangeAspect="1"/>
          </p:cNvPicPr>
          <p:nvPr>
            <p:ph idx="1"/>
            <a:videoFile r:link="rId1"/>
          </p:nvPr>
        </p:nvPicPr>
        <p:blipFill>
          <a:blip r:embed="rId3"/>
          <a:stretch>
            <a:fillRect/>
          </a:stretch>
        </p:blipFill>
        <p:spPr>
          <a:xfrm>
            <a:off x="2875474" y="1278614"/>
            <a:ext cx="6771732" cy="5111147"/>
          </a:xfrm>
        </p:spPr>
      </p:pic>
    </p:spTree>
    <p:extLst>
      <p:ext uri="{BB962C8B-B14F-4D97-AF65-F5344CB8AC3E}">
        <p14:creationId xmlns:p14="http://schemas.microsoft.com/office/powerpoint/2010/main" val="48653462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37651BA-F45C-4845-9AB3-E0A65B39F5E1}">
  <ds:schemaRefs>
    <ds:schemaRef ds:uri="http://schemas.microsoft.com/office/2006/documentManagement/types"/>
    <ds:schemaRef ds:uri="http://www.w3.org/XML/1998/namespace"/>
    <ds:schemaRef ds:uri="71af3243-3dd4-4a8d-8c0d-dd76da1f02a5"/>
    <ds:schemaRef ds:uri="http://purl.org/dc/dcmitype/"/>
    <ds:schemaRef ds:uri="http://purl.org/dc/elements/1.1/"/>
    <ds:schemaRef ds:uri="http://schemas.microsoft.com/office/infopath/2007/PartnerControls"/>
    <ds:schemaRef ds:uri="http://purl.org/dc/terms/"/>
    <ds:schemaRef ds:uri="http://schemas.openxmlformats.org/package/2006/metadata/core-properties"/>
    <ds:schemaRef ds:uri="http://schemas.microsoft.com/office/2006/metadata/properties"/>
    <ds:schemaRef ds:uri="16c05727-aa75-4e4a-9b5f-8a80a1165891"/>
  </ds:schemaRefs>
</ds:datastoreItem>
</file>

<file path=customXml/itemProps2.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DB58277-F8DF-46FF-84EC-EF41B835E69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{B9632EA0-3484-4DE5-B5E0-6F0F6D0D7D9C}tf78438558_win32</Template>
  <TotalTime>107</TotalTime>
  <Words>119</Words>
  <Application>Microsoft Office PowerPoint</Application>
  <PresentationFormat>Widescreen</PresentationFormat>
  <Paragraphs>11</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SavonVTI</vt:lpstr>
      <vt:lpstr>Human VALUES</vt:lpstr>
      <vt:lpstr>Human Values</vt:lpstr>
      <vt:lpstr>Human Values</vt:lpstr>
      <vt:lpstr>Social Value</vt:lpstr>
      <vt:lpstr>Moral Value</vt:lpstr>
      <vt:lpstr>Ethical Value</vt:lpstr>
      <vt:lpstr>Aesthetic Value</vt:lpstr>
      <vt:lpstr>Professional Values</vt:lpstr>
      <vt:lpstr>Time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VALUES</dc:title>
  <dc:creator>Arvind Raj</dc:creator>
  <cp:lastModifiedBy>Arvind Raj</cp:lastModifiedBy>
  <cp:revision>345</cp:revision>
  <dcterms:created xsi:type="dcterms:W3CDTF">2020-09-13T14:39:36Z</dcterms:created>
  <dcterms:modified xsi:type="dcterms:W3CDTF">2020-09-16T13:39:54Z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